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4"/>
  </p:notesMasterIdLst>
  <p:handoutMasterIdLst>
    <p:handoutMasterId r:id="rId15"/>
  </p:handoutMasterIdLst>
  <p:sldIdLst>
    <p:sldId id="827" r:id="rId2"/>
    <p:sldId id="828" r:id="rId3"/>
    <p:sldId id="829" r:id="rId4"/>
    <p:sldId id="830" r:id="rId5"/>
    <p:sldId id="831" r:id="rId6"/>
    <p:sldId id="909" r:id="rId7"/>
    <p:sldId id="911" r:id="rId8"/>
    <p:sldId id="917" r:id="rId9"/>
    <p:sldId id="919" r:id="rId10"/>
    <p:sldId id="921" r:id="rId11"/>
    <p:sldId id="922" r:id="rId12"/>
    <p:sldId id="854" r:id="rId13"/>
  </p:sldIdLst>
  <p:sldSz cx="12192000" cy="6858000"/>
  <p:notesSz cx="9296400" cy="7010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3399"/>
    <a:srgbClr val="009999"/>
    <a:srgbClr val="006600"/>
    <a:srgbClr val="33CC33"/>
    <a:srgbClr val="33CCCC"/>
    <a:srgbClr val="CCCCFF"/>
    <a:srgbClr val="99FF99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376BC1-9AA2-2E4D-B265-8D3A85224B70}" v="1" dt="2020-10-27T09:17:18.97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7" autoAdjust="0"/>
    <p:restoredTop sz="93229" autoAdjust="0"/>
  </p:normalViewPr>
  <p:slideViewPr>
    <p:cSldViewPr snapToGrid="0">
      <p:cViewPr varScale="1">
        <p:scale>
          <a:sx n="102" d="100"/>
          <a:sy n="102" d="100"/>
        </p:scale>
        <p:origin x="798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FEF109-F94B-4AD2-9C7C-C443FE2F83E8}" type="datetimeFigureOut">
              <a:rPr lang="en-US" smtClean="0"/>
              <a:t>4/19/2022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4"/>
            <a:ext cx="4029282" cy="3519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261F65-5D0A-43BA-B78C-2017E61FB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4240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4027282" cy="350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t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949" y="0"/>
            <a:ext cx="4027282" cy="350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t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311400" y="525463"/>
            <a:ext cx="4675188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58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207" y="3330333"/>
            <a:ext cx="7437989" cy="3154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8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6658423"/>
            <a:ext cx="4027282" cy="350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b" anchorCtr="0" compatLnSpc="1">
            <a:prstTxWarp prst="textNoShape">
              <a:avLst/>
            </a:prstTxWarp>
          </a:bodyPr>
          <a:lstStyle>
            <a:lvl1pPr defTabSz="912813" eaLnBrk="1" hangingPunct="1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8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949" y="6658423"/>
            <a:ext cx="4027282" cy="350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1" tIns="45661" rIns="91321" bIns="45661" numCol="1" anchor="b" anchorCtr="0" compatLnSpc="1">
            <a:prstTxWarp prst="textNoShape">
              <a:avLst/>
            </a:prstTxWarp>
          </a:bodyPr>
          <a:lstStyle>
            <a:lvl1pPr algn="r" defTabSz="912813" eaLnBrk="1" hangingPunct="1">
              <a:defRPr sz="1200"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23AE5CD5-B53E-E343-89E2-76485B0F3E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6836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F688CF1-7FFF-B742-BD93-85FE485F384C}" type="slidenum">
              <a:rPr lang="en-US" altLang="x-none" sz="1200"/>
              <a:pPr eaLnBrk="1" hangingPunct="1"/>
              <a:t>1</a:t>
            </a:fld>
            <a:endParaRPr lang="en-US" altLang="x-none" sz="120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1400" y="525463"/>
            <a:ext cx="4675188" cy="26289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93515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FCA70D7-B192-D64A-B8EF-E98B2026A110}" type="slidenum">
              <a:rPr lang="en-US" altLang="x-none" sz="1200">
                <a:ea typeface="MS PGothic" charset="-128"/>
              </a:rPr>
              <a:pPr eaLnBrk="1" hangingPunct="1"/>
              <a:t>2</a:t>
            </a:fld>
            <a:endParaRPr lang="en-US" altLang="x-none" sz="1200">
              <a:ea typeface="MS PGothic" charset="-128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1400" y="525463"/>
            <a:ext cx="4675188" cy="26289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x-none" altLang="x-none" sz="1000" b="1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25564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AE5CD5-B53E-E343-89E2-76485B0F3E1D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38404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29BE443E-A9A9-1942-B671-2285317F5249}" type="slidenum">
              <a:rPr lang="en-US" altLang="x-none" sz="1200">
                <a:ea typeface="MS PGothic" charset="-128"/>
              </a:rPr>
              <a:pPr eaLnBrk="1" hangingPunct="1"/>
              <a:t>4</a:t>
            </a:fld>
            <a:endParaRPr lang="en-US" altLang="x-none" sz="1200">
              <a:ea typeface="MS PGothic" charset="-128"/>
            </a:endParaRPr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1400" y="525463"/>
            <a:ext cx="4675188" cy="2628900"/>
          </a:xfrm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 sz="100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089771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defTabSz="912813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8C1683A-B745-C544-89AA-6142DC5D1789}" type="slidenum">
              <a:rPr lang="en-US" altLang="x-none" sz="1200">
                <a:ea typeface="MS PGothic" charset="-128"/>
              </a:rPr>
              <a:pPr eaLnBrk="1" hangingPunct="1"/>
              <a:t>5</a:t>
            </a:fld>
            <a:endParaRPr lang="en-US" altLang="x-none" sz="1200">
              <a:ea typeface="MS PGothic" charset="-128"/>
            </a:endParaRPr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311400" y="525463"/>
            <a:ext cx="4675188" cy="2628900"/>
          </a:xfrm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x-none" altLang="x-none" sz="100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10330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AE5CD5-B53E-E343-89E2-76485B0F3E1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3255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3AE5CD5-B53E-E343-89E2-76485B0F3E1D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204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533321"/>
            <a:ext cx="2844800" cy="311979"/>
          </a:xfrm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533321"/>
            <a:ext cx="3860800" cy="311979"/>
          </a:xfrm>
          <a:ln/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533322"/>
            <a:ext cx="2844800" cy="32468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6F662A-DF01-FB42-931C-9711081194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0409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2036"/>
            <a:ext cx="10944000" cy="792000"/>
          </a:xfrm>
        </p:spPr>
        <p:txBody>
          <a:bodyPr/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533322"/>
            <a:ext cx="2844800" cy="32467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533322"/>
            <a:ext cx="3860800" cy="32467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533322"/>
            <a:ext cx="2844800" cy="324678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6AAB6-E896-B84D-BB6A-0475F6EF2E8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22519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2036"/>
            <a:ext cx="10980000" cy="828000"/>
          </a:xfrm>
        </p:spPr>
        <p:txBody>
          <a:bodyPr/>
          <a:lstStyle>
            <a:lvl1pPr algn="l">
              <a:defRPr sz="36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546851"/>
            <a:ext cx="2844800" cy="2952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546851"/>
            <a:ext cx="3860800" cy="295276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556376"/>
            <a:ext cx="28448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F51C4-C5DA-ED44-B268-C11140043D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2589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694"/>
            <a:ext cx="10980000" cy="828000"/>
          </a:xfrm>
        </p:spPr>
        <p:txBody>
          <a:bodyPr/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219201"/>
            <a:ext cx="10980000" cy="4906964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A8302D-2CAC-4046-89F6-926F43683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1777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53498"/>
            <a:ext cx="10980000" cy="828000"/>
          </a:xfrm>
        </p:spPr>
        <p:txBody>
          <a:bodyPr/>
          <a:lstStyle>
            <a:lvl1pPr algn="l">
              <a:defRPr sz="3600" b="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84066"/>
            <a:ext cx="10980000" cy="2526544"/>
          </a:xfrm>
        </p:spPr>
        <p:txBody>
          <a:bodyPr/>
          <a:lstStyle>
            <a:lvl1pPr>
              <a:defRPr sz="2800" b="1">
                <a:solidFill>
                  <a:srgbClr val="003399"/>
                </a:solidFill>
              </a:defRPr>
            </a:lvl1pPr>
            <a:lvl2pPr>
              <a:defRPr sz="2400">
                <a:solidFill>
                  <a:srgbClr val="003399"/>
                </a:solidFill>
              </a:defRPr>
            </a:lvl2pPr>
            <a:lvl3pPr>
              <a:defRPr sz="2000">
                <a:solidFill>
                  <a:srgbClr val="003399"/>
                </a:solidFill>
              </a:defRPr>
            </a:lvl3pPr>
            <a:lvl4pPr>
              <a:defRPr sz="1800">
                <a:solidFill>
                  <a:srgbClr val="003399"/>
                </a:solidFill>
              </a:defRPr>
            </a:lvl4pPr>
            <a:lvl5pPr>
              <a:defRPr sz="1800">
                <a:solidFill>
                  <a:srgbClr val="003399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3813178"/>
            <a:ext cx="10972800" cy="2733673"/>
          </a:xfrm>
        </p:spPr>
        <p:txBody>
          <a:bodyPr/>
          <a:lstStyle>
            <a:lvl1pPr>
              <a:defRPr sz="2800" b="1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546851"/>
            <a:ext cx="2844800" cy="29527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556377"/>
            <a:ext cx="3860800" cy="285750"/>
          </a:xfrm>
        </p:spPr>
        <p:txBody>
          <a:bodyPr anchor="ctr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347200" y="6556376"/>
            <a:ext cx="28448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0B77D-A7B7-BA4D-B81E-6FE16AFF0B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2605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6546850"/>
            <a:ext cx="12192000" cy="31115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defRPr/>
            </a:pPr>
            <a:endParaRPr lang="en-US" altLang="en-US">
              <a:latin typeface="Myriad Pro" pitchFamily="34" charset="0"/>
              <a:ea typeface="+mn-ea"/>
            </a:endParaRP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12036"/>
            <a:ext cx="10980000" cy="82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183476"/>
            <a:ext cx="10980000" cy="49426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3041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546849"/>
            <a:ext cx="2844800" cy="31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1"/>
                </a:solidFill>
                <a:latin typeface="Myriad Pro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41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546849"/>
            <a:ext cx="3860800" cy="31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1"/>
                </a:solidFill>
                <a:latin typeface="Myriad Pro" pitchFamily="34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41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47200" y="6546850"/>
            <a:ext cx="2844800" cy="311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1"/>
                </a:solidFill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defRPr>
            </a:lvl1pPr>
          </a:lstStyle>
          <a:p>
            <a:pPr>
              <a:defRPr/>
            </a:pPr>
            <a:fld id="{B211E032-4976-CD4C-8BDE-EED27D42AD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6834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Myriad Pro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Myriad Pro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Myriad Pro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Myriad Pro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7882" y="1260088"/>
            <a:ext cx="11093823" cy="3346643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sz="3200" dirty="0">
                <a:solidFill>
                  <a:srgbClr val="00079E"/>
                </a:solidFill>
              </a:rPr>
              <a:t>AUN-QA Programme Assessment</a:t>
            </a:r>
            <a:br>
              <a:rPr lang="en-GB" altLang="en-US" sz="3200" dirty="0">
                <a:solidFill>
                  <a:srgbClr val="00079E"/>
                </a:solidFill>
              </a:rPr>
            </a:br>
            <a:r>
              <a:rPr lang="en-GB" altLang="en-US" sz="3200" dirty="0">
                <a:solidFill>
                  <a:srgbClr val="00079E"/>
                </a:solidFill>
              </a:rPr>
              <a:t>………………………….</a:t>
            </a:r>
            <a:br>
              <a:rPr lang="en-GB" altLang="en-US" sz="3200" dirty="0">
                <a:solidFill>
                  <a:srgbClr val="00079E"/>
                </a:solidFill>
              </a:rPr>
            </a:br>
            <a:r>
              <a:rPr lang="en-GB" altLang="en-US" sz="3200" dirty="0" err="1">
                <a:solidFill>
                  <a:srgbClr val="00079E"/>
                </a:solidFill>
              </a:rPr>
              <a:t>Srinakharinwirot</a:t>
            </a:r>
            <a:r>
              <a:rPr lang="en-GB" altLang="en-US" sz="3200" dirty="0">
                <a:solidFill>
                  <a:srgbClr val="00079E"/>
                </a:solidFill>
              </a:rPr>
              <a:t> University (SWU)</a:t>
            </a:r>
            <a:br>
              <a:rPr lang="en-GB" altLang="en-US" sz="3200" dirty="0">
                <a:solidFill>
                  <a:srgbClr val="00079E"/>
                </a:solidFill>
              </a:rPr>
            </a:br>
            <a:r>
              <a:rPr lang="en-GB" altLang="en-US" sz="3200" dirty="0">
                <a:solidFill>
                  <a:srgbClr val="00079E"/>
                </a:solidFill>
              </a:rPr>
              <a:t>……………………...</a:t>
            </a:r>
            <a:endParaRPr lang="en-US" altLang="en-US" sz="3200" dirty="0">
              <a:solidFill>
                <a:srgbClr val="00079E"/>
              </a:solidFill>
            </a:endParaRPr>
          </a:p>
        </p:txBody>
      </p:sp>
      <p:sp>
        <p:nvSpPr>
          <p:cNvPr id="15363" name="Text Box 7"/>
          <p:cNvSpPr txBox="1">
            <a:spLocks noChangeArrowheads="1"/>
          </p:cNvSpPr>
          <p:nvPr/>
        </p:nvSpPr>
        <p:spPr bwMode="auto">
          <a:xfrm>
            <a:off x="2233613" y="4679402"/>
            <a:ext cx="78232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ts val="480"/>
              </a:spcBef>
            </a:pPr>
            <a:r>
              <a:rPr lang="en-GB" altLang="x-none" sz="2000" b="1" dirty="0">
                <a:solidFill>
                  <a:srgbClr val="000090"/>
                </a:solidFill>
              </a:rPr>
              <a:t>Assessors: </a:t>
            </a:r>
            <a:br>
              <a:rPr lang="en-GB" altLang="x-none" sz="2000" dirty="0">
                <a:solidFill>
                  <a:srgbClr val="000090"/>
                </a:solidFill>
              </a:rPr>
            </a:br>
            <a:endParaRPr lang="en-US" sz="2800" dirty="0">
              <a:solidFill>
                <a:srgbClr val="00009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3965745" y="237165"/>
            <a:ext cx="4536490" cy="1480783"/>
            <a:chOff x="4190260" y="193840"/>
            <a:chExt cx="4536490" cy="1480783"/>
          </a:xfrm>
        </p:grpSpPr>
        <p:pic>
          <p:nvPicPr>
            <p:cNvPr id="7" name="Picture 6"/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76136" y="350381"/>
              <a:ext cx="3050614" cy="1167700"/>
            </a:xfrm>
            <a:prstGeom prst="rect">
              <a:avLst/>
            </a:prstGeom>
          </p:spPr>
        </p:pic>
        <p:pic>
          <p:nvPicPr>
            <p:cNvPr id="8" name="Picture 7"/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90260" y="193840"/>
              <a:ext cx="1485876" cy="1480783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9B09866-5F2A-48AC-B741-CAF4AABD1489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59086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C.  </a:t>
            </a:r>
            <a:r>
              <a:rPr lang="en-US" dirty="0"/>
              <a:t>Result Criterion</a:t>
            </a:r>
            <a:endParaRPr lang="en-GB" altLang="en-US" dirty="0"/>
          </a:p>
        </p:txBody>
      </p:sp>
      <p:sp>
        <p:nvSpPr>
          <p:cNvPr id="24578" name="Content Placeholder 5"/>
          <p:cNvSpPr>
            <a:spLocks noGrp="1"/>
          </p:cNvSpPr>
          <p:nvPr>
            <p:ph sz="half" idx="1"/>
          </p:nvPr>
        </p:nvSpPr>
        <p:spPr>
          <a:xfrm>
            <a:off x="609601" y="1184066"/>
            <a:ext cx="10641113" cy="4982558"/>
          </a:xfrm>
        </p:spPr>
        <p:txBody>
          <a:bodyPr/>
          <a:lstStyle/>
          <a:p>
            <a:pPr marL="0" indent="0">
              <a:spcBef>
                <a:spcPts val="1200"/>
              </a:spcBef>
              <a:spcAft>
                <a:spcPts val="600"/>
              </a:spcAft>
              <a:buNone/>
            </a:pPr>
            <a:r>
              <a:rPr lang="en-GB" altLang="x-none" dirty="0"/>
              <a:t>Strengths</a:t>
            </a:r>
            <a:endParaRPr lang="en-GB" altLang="x-none" sz="2400" b="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2F6333-5241-5544-A841-C6AB20854E4A}"/>
              </a:ext>
            </a:extLst>
          </p:cNvPr>
          <p:cNvSpPr txBox="1"/>
          <p:nvPr/>
        </p:nvSpPr>
        <p:spPr>
          <a:xfrm>
            <a:off x="6426200" y="536693"/>
            <a:ext cx="19818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8. Output and Outcomes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8A035F6-D576-4591-BE8C-AB722CD9DCE9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3262090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C.  </a:t>
            </a:r>
            <a:r>
              <a:rPr lang="en-US" dirty="0"/>
              <a:t>Result Criterion</a:t>
            </a:r>
            <a:endParaRPr lang="en-GB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>
          <a:xfrm>
            <a:off x="602400" y="1184066"/>
            <a:ext cx="10987200" cy="5089115"/>
          </a:xfrm>
        </p:spPr>
        <p:txBody>
          <a:bodyPr/>
          <a:lstStyle/>
          <a:p>
            <a:pPr marL="0" indent="0">
              <a:buNone/>
            </a:pPr>
            <a:r>
              <a:rPr lang="en-GB" altLang="x-none" dirty="0"/>
              <a:t>Areas for Improvement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2F6333-5241-5544-A841-C6AB20854E4A}"/>
              </a:ext>
            </a:extLst>
          </p:cNvPr>
          <p:cNvSpPr txBox="1"/>
          <p:nvPr/>
        </p:nvSpPr>
        <p:spPr>
          <a:xfrm>
            <a:off x="6426200" y="536693"/>
            <a:ext cx="198182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8. Output and Outcomes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F4F072-7835-45B5-AA3E-D313881056FC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289325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5" descr="http://typophile.com/files/thank-you_6643.gif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8436" y="2084699"/>
            <a:ext cx="4175125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4574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Rectangle 22"/>
          <p:cNvSpPr>
            <a:spLocks noChangeArrowheads="1"/>
          </p:cNvSpPr>
          <p:nvPr/>
        </p:nvSpPr>
        <p:spPr bwMode="auto">
          <a:xfrm>
            <a:off x="3307861" y="2476141"/>
            <a:ext cx="2030699" cy="778879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37" name="Rectangle 22"/>
          <p:cNvSpPr>
            <a:spLocks noChangeArrowheads="1"/>
          </p:cNvSpPr>
          <p:nvPr/>
        </p:nvSpPr>
        <p:spPr bwMode="auto">
          <a:xfrm>
            <a:off x="5346093" y="2476449"/>
            <a:ext cx="2019989" cy="777875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12" name="AutoShape 5"/>
          <p:cNvSpPr>
            <a:spLocks noChangeAspect="1" noChangeArrowheads="1" noTextEdit="1"/>
          </p:cNvSpPr>
          <p:nvPr/>
        </p:nvSpPr>
        <p:spPr bwMode="auto">
          <a:xfrm>
            <a:off x="2096754" y="1466851"/>
            <a:ext cx="8154416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Rectangle 6"/>
          <p:cNvSpPr>
            <a:spLocks noChangeArrowheads="1"/>
          </p:cNvSpPr>
          <p:nvPr/>
        </p:nvSpPr>
        <p:spPr bwMode="auto">
          <a:xfrm>
            <a:off x="1524000" y="1462089"/>
            <a:ext cx="9144000" cy="498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14" name="Rectangle 7"/>
          <p:cNvSpPr>
            <a:spLocks noChangeArrowheads="1"/>
          </p:cNvSpPr>
          <p:nvPr/>
        </p:nvSpPr>
        <p:spPr bwMode="auto">
          <a:xfrm>
            <a:off x="2212540" y="1520826"/>
            <a:ext cx="7848742" cy="550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15" name="Rectangle 8"/>
          <p:cNvSpPr>
            <a:spLocks noChangeArrowheads="1"/>
          </p:cNvSpPr>
          <p:nvPr/>
        </p:nvSpPr>
        <p:spPr bwMode="auto">
          <a:xfrm>
            <a:off x="2212540" y="1520826"/>
            <a:ext cx="7848742" cy="550862"/>
          </a:xfrm>
          <a:prstGeom prst="rect">
            <a:avLst/>
          </a:prstGeom>
          <a:solidFill>
            <a:srgbClr val="FFFF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16" name="Rectangle 9"/>
          <p:cNvSpPr>
            <a:spLocks noChangeArrowheads="1"/>
          </p:cNvSpPr>
          <p:nvPr/>
        </p:nvSpPr>
        <p:spPr bwMode="auto">
          <a:xfrm>
            <a:off x="5309389" y="1694618"/>
            <a:ext cx="1883529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600" dirty="0">
                <a:ea typeface="MS PGothic" charset="-128"/>
              </a:rPr>
              <a:t>Stakeholders</a:t>
            </a:r>
            <a:r>
              <a:rPr lang="en-US" altLang="en-US" sz="1600" dirty="0">
                <a:ea typeface="MS PGothic" charset="-128"/>
              </a:rPr>
              <a:t>’</a:t>
            </a:r>
            <a:r>
              <a:rPr lang="en-US" altLang="x-none" sz="1600" dirty="0">
                <a:ea typeface="MS PGothic" charset="-128"/>
              </a:rPr>
              <a:t> Needs</a:t>
            </a:r>
          </a:p>
        </p:txBody>
      </p:sp>
      <p:sp>
        <p:nvSpPr>
          <p:cNvPr id="17417" name="Rectangle 10"/>
          <p:cNvSpPr>
            <a:spLocks noChangeArrowheads="1"/>
          </p:cNvSpPr>
          <p:nvPr/>
        </p:nvSpPr>
        <p:spPr bwMode="auto">
          <a:xfrm>
            <a:off x="2212540" y="5675314"/>
            <a:ext cx="7998491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18" name="Rectangle 11"/>
          <p:cNvSpPr>
            <a:spLocks noChangeArrowheads="1"/>
          </p:cNvSpPr>
          <p:nvPr/>
        </p:nvSpPr>
        <p:spPr bwMode="auto">
          <a:xfrm>
            <a:off x="2212541" y="5675314"/>
            <a:ext cx="7871860" cy="555625"/>
          </a:xfrm>
          <a:prstGeom prst="rect">
            <a:avLst/>
          </a:prstGeom>
          <a:solidFill>
            <a:srgbClr val="00B0F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19" name="Rectangle 12"/>
          <p:cNvSpPr>
            <a:spLocks noChangeArrowheads="1"/>
          </p:cNvSpPr>
          <p:nvPr/>
        </p:nvSpPr>
        <p:spPr bwMode="auto">
          <a:xfrm>
            <a:off x="4536559" y="5802314"/>
            <a:ext cx="3396635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600" dirty="0">
                <a:solidFill>
                  <a:srgbClr val="000000"/>
                </a:solidFill>
                <a:ea typeface="MS PGothic" charset="-128"/>
              </a:rPr>
              <a:t>Quality Assurance and benchmarking</a:t>
            </a:r>
            <a:endParaRPr lang="en-US" altLang="x-none" sz="2800" dirty="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20" name="Rectangle 13"/>
          <p:cNvSpPr>
            <a:spLocks noChangeArrowheads="1"/>
          </p:cNvSpPr>
          <p:nvPr/>
        </p:nvSpPr>
        <p:spPr bwMode="auto">
          <a:xfrm>
            <a:off x="3282402" y="2295526"/>
            <a:ext cx="137090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23" name="Rectangle 17"/>
          <p:cNvSpPr>
            <a:spLocks noChangeArrowheads="1"/>
          </p:cNvSpPr>
          <p:nvPr/>
        </p:nvSpPr>
        <p:spPr bwMode="auto">
          <a:xfrm>
            <a:off x="4577661" y="2295526"/>
            <a:ext cx="1520655" cy="7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31" name="Rectangle 29"/>
          <p:cNvSpPr>
            <a:spLocks noChangeArrowheads="1"/>
          </p:cNvSpPr>
          <p:nvPr/>
        </p:nvSpPr>
        <p:spPr bwMode="auto">
          <a:xfrm>
            <a:off x="3282402" y="3127376"/>
            <a:ext cx="1295258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34" name="Rectangle 32"/>
          <p:cNvSpPr>
            <a:spLocks noChangeArrowheads="1"/>
          </p:cNvSpPr>
          <p:nvPr/>
        </p:nvSpPr>
        <p:spPr bwMode="auto">
          <a:xfrm>
            <a:off x="4577661" y="3127376"/>
            <a:ext cx="137090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37" name="Rectangle 38"/>
          <p:cNvSpPr>
            <a:spLocks noChangeArrowheads="1"/>
          </p:cNvSpPr>
          <p:nvPr/>
        </p:nvSpPr>
        <p:spPr bwMode="auto">
          <a:xfrm>
            <a:off x="5948566" y="3127376"/>
            <a:ext cx="1063687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46" name="Rectangle 61"/>
          <p:cNvSpPr>
            <a:spLocks noChangeArrowheads="1"/>
          </p:cNvSpPr>
          <p:nvPr/>
        </p:nvSpPr>
        <p:spPr bwMode="auto">
          <a:xfrm>
            <a:off x="8083658" y="3956051"/>
            <a:ext cx="1063687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48" name="Rectangle 66"/>
          <p:cNvSpPr>
            <a:spLocks noChangeArrowheads="1"/>
          </p:cNvSpPr>
          <p:nvPr/>
        </p:nvSpPr>
        <p:spPr bwMode="auto">
          <a:xfrm>
            <a:off x="3307103" y="4623946"/>
            <a:ext cx="5864942" cy="663575"/>
          </a:xfrm>
          <a:prstGeom prst="rect">
            <a:avLst/>
          </a:prstGeom>
          <a:solidFill>
            <a:srgbClr val="66FF33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50" name="Rectangle 71"/>
          <p:cNvSpPr>
            <a:spLocks noChangeArrowheads="1"/>
          </p:cNvSpPr>
          <p:nvPr/>
        </p:nvSpPr>
        <p:spPr bwMode="auto">
          <a:xfrm>
            <a:off x="3471982" y="4857433"/>
            <a:ext cx="552680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400" dirty="0">
                <a:ea typeface="MS PGothic" charset="-128"/>
              </a:rPr>
              <a:t>Output and Outcomes</a:t>
            </a:r>
          </a:p>
        </p:txBody>
      </p:sp>
      <p:sp>
        <p:nvSpPr>
          <p:cNvPr id="17453" name="Freeform 78"/>
          <p:cNvSpPr>
            <a:spLocks noEditPoints="1"/>
          </p:cNvSpPr>
          <p:nvPr/>
        </p:nvSpPr>
        <p:spPr bwMode="auto">
          <a:xfrm>
            <a:off x="2632457" y="2071689"/>
            <a:ext cx="74103" cy="223837"/>
          </a:xfrm>
          <a:custGeom>
            <a:avLst/>
            <a:gdLst>
              <a:gd name="T0" fmla="*/ 2147483647 w 48"/>
              <a:gd name="T1" fmla="*/ 2147483647 h 141"/>
              <a:gd name="T2" fmla="*/ 2147483647 w 48"/>
              <a:gd name="T3" fmla="*/ 2147483647 h 141"/>
              <a:gd name="T4" fmla="*/ 2147483647 w 48"/>
              <a:gd name="T5" fmla="*/ 2147483647 h 141"/>
              <a:gd name="T6" fmla="*/ 2147483647 w 48"/>
              <a:gd name="T7" fmla="*/ 2147483647 h 141"/>
              <a:gd name="T8" fmla="*/ 2147483647 w 48"/>
              <a:gd name="T9" fmla="*/ 2147483647 h 141"/>
              <a:gd name="T10" fmla="*/ 0 w 48"/>
              <a:gd name="T11" fmla="*/ 2147483647 h 141"/>
              <a:gd name="T12" fmla="*/ 2147483647 w 48"/>
              <a:gd name="T13" fmla="*/ 0 h 141"/>
              <a:gd name="T14" fmla="*/ 2147483647 w 48"/>
              <a:gd name="T15" fmla="*/ 2147483647 h 141"/>
              <a:gd name="T16" fmla="*/ 0 w 48"/>
              <a:gd name="T17" fmla="*/ 2147483647 h 141"/>
              <a:gd name="T18" fmla="*/ 2147483647 w 48"/>
              <a:gd name="T19" fmla="*/ 2147483647 h 141"/>
              <a:gd name="T20" fmla="*/ 2147483647 w 48"/>
              <a:gd name="T21" fmla="*/ 2147483647 h 141"/>
              <a:gd name="T22" fmla="*/ 0 w 48"/>
              <a:gd name="T23" fmla="*/ 2147483647 h 141"/>
              <a:gd name="T24" fmla="*/ 2147483647 w 48"/>
              <a:gd name="T25" fmla="*/ 2147483647 h 14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8"/>
              <a:gd name="T40" fmla="*/ 0 h 141"/>
              <a:gd name="T41" fmla="*/ 48 w 48"/>
              <a:gd name="T42" fmla="*/ 141 h 14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8" h="141">
                <a:moveTo>
                  <a:pt x="28" y="32"/>
                </a:moveTo>
                <a:lnTo>
                  <a:pt x="28" y="112"/>
                </a:lnTo>
                <a:lnTo>
                  <a:pt x="20" y="112"/>
                </a:lnTo>
                <a:lnTo>
                  <a:pt x="20" y="32"/>
                </a:lnTo>
                <a:lnTo>
                  <a:pt x="28" y="32"/>
                </a:lnTo>
                <a:close/>
                <a:moveTo>
                  <a:pt x="0" y="37"/>
                </a:moveTo>
                <a:lnTo>
                  <a:pt x="24" y="0"/>
                </a:lnTo>
                <a:lnTo>
                  <a:pt x="48" y="37"/>
                </a:lnTo>
                <a:lnTo>
                  <a:pt x="0" y="37"/>
                </a:lnTo>
                <a:close/>
                <a:moveTo>
                  <a:pt x="48" y="106"/>
                </a:moveTo>
                <a:lnTo>
                  <a:pt x="24" y="141"/>
                </a:lnTo>
                <a:lnTo>
                  <a:pt x="0" y="106"/>
                </a:lnTo>
                <a:lnTo>
                  <a:pt x="48" y="106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57" name="Freeform 82"/>
          <p:cNvSpPr>
            <a:spLocks noEditPoints="1"/>
          </p:cNvSpPr>
          <p:nvPr/>
        </p:nvSpPr>
        <p:spPr bwMode="auto">
          <a:xfrm>
            <a:off x="3078301" y="4935786"/>
            <a:ext cx="231572" cy="58737"/>
          </a:xfrm>
          <a:custGeom>
            <a:avLst/>
            <a:gdLst>
              <a:gd name="T0" fmla="*/ 0 w 150"/>
              <a:gd name="T1" fmla="*/ 2147483647 h 37"/>
              <a:gd name="T2" fmla="*/ 2147483647 w 150"/>
              <a:gd name="T3" fmla="*/ 2147483647 h 37"/>
              <a:gd name="T4" fmla="*/ 2147483647 w 150"/>
              <a:gd name="T5" fmla="*/ 2147483647 h 37"/>
              <a:gd name="T6" fmla="*/ 0 w 150"/>
              <a:gd name="T7" fmla="*/ 2147483647 h 37"/>
              <a:gd name="T8" fmla="*/ 0 w 150"/>
              <a:gd name="T9" fmla="*/ 2147483647 h 37"/>
              <a:gd name="T10" fmla="*/ 2147483647 w 150"/>
              <a:gd name="T11" fmla="*/ 0 h 37"/>
              <a:gd name="T12" fmla="*/ 2147483647 w 150"/>
              <a:gd name="T13" fmla="*/ 2147483647 h 37"/>
              <a:gd name="T14" fmla="*/ 2147483647 w 150"/>
              <a:gd name="T15" fmla="*/ 2147483647 h 37"/>
              <a:gd name="T16" fmla="*/ 2147483647 w 150"/>
              <a:gd name="T17" fmla="*/ 0 h 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0"/>
              <a:gd name="T28" fmla="*/ 0 h 37"/>
              <a:gd name="T29" fmla="*/ 150 w 150"/>
              <a:gd name="T30" fmla="*/ 37 h 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0" h="37">
                <a:moveTo>
                  <a:pt x="0" y="12"/>
                </a:moveTo>
                <a:lnTo>
                  <a:pt x="101" y="12"/>
                </a:lnTo>
                <a:lnTo>
                  <a:pt x="101" y="26"/>
                </a:lnTo>
                <a:lnTo>
                  <a:pt x="0" y="26"/>
                </a:lnTo>
                <a:lnTo>
                  <a:pt x="0" y="12"/>
                </a:lnTo>
                <a:close/>
                <a:moveTo>
                  <a:pt x="93" y="0"/>
                </a:moveTo>
                <a:lnTo>
                  <a:pt x="150" y="20"/>
                </a:lnTo>
                <a:lnTo>
                  <a:pt x="93" y="37"/>
                </a:lnTo>
                <a:lnTo>
                  <a:pt x="93" y="0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7458" name="Rectangle 83"/>
          <p:cNvSpPr>
            <a:spLocks noChangeArrowheads="1"/>
          </p:cNvSpPr>
          <p:nvPr/>
        </p:nvSpPr>
        <p:spPr bwMode="auto">
          <a:xfrm>
            <a:off x="2212540" y="2295526"/>
            <a:ext cx="838290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59" name="Rectangle 84"/>
          <p:cNvSpPr>
            <a:spLocks noChangeArrowheads="1"/>
          </p:cNvSpPr>
          <p:nvPr/>
        </p:nvSpPr>
        <p:spPr bwMode="auto">
          <a:xfrm>
            <a:off x="2212540" y="2295526"/>
            <a:ext cx="838290" cy="3101975"/>
          </a:xfrm>
          <a:prstGeom prst="rect">
            <a:avLst/>
          </a:prstGeom>
          <a:solidFill>
            <a:srgbClr val="92D05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60" name="Rectangle 85"/>
          <p:cNvSpPr>
            <a:spLocks noChangeArrowheads="1"/>
          </p:cNvSpPr>
          <p:nvPr/>
        </p:nvSpPr>
        <p:spPr bwMode="auto">
          <a:xfrm>
            <a:off x="2217546" y="3561223"/>
            <a:ext cx="81592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400" dirty="0">
                <a:solidFill>
                  <a:srgbClr val="000000"/>
                </a:solidFill>
                <a:ea typeface="MS PGothic" charset="-128"/>
              </a:rPr>
              <a:t>Expected</a:t>
            </a:r>
            <a:br>
              <a:rPr lang="en-US" altLang="x-none" sz="1400" dirty="0">
                <a:solidFill>
                  <a:srgbClr val="000000"/>
                </a:solidFill>
                <a:ea typeface="MS PGothic" charset="-128"/>
              </a:rPr>
            </a:br>
            <a:r>
              <a:rPr lang="en-US" altLang="x-none" sz="1400" dirty="0">
                <a:solidFill>
                  <a:srgbClr val="000000"/>
                </a:solidFill>
                <a:ea typeface="MS PGothic" charset="-128"/>
              </a:rPr>
              <a:t>Learning</a:t>
            </a:r>
            <a:br>
              <a:rPr lang="en-US" altLang="x-none" sz="1400" dirty="0">
                <a:solidFill>
                  <a:srgbClr val="000000"/>
                </a:solidFill>
                <a:ea typeface="MS PGothic" charset="-128"/>
              </a:rPr>
            </a:br>
            <a:r>
              <a:rPr lang="en-US" altLang="x-none" sz="1400" dirty="0">
                <a:solidFill>
                  <a:srgbClr val="000000"/>
                </a:solidFill>
                <a:ea typeface="MS PGothic" charset="-128"/>
              </a:rPr>
              <a:t>Outcomes</a:t>
            </a:r>
            <a:endParaRPr lang="en-US" altLang="x-none" sz="1400" dirty="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63" name="Rectangle 88"/>
          <p:cNvSpPr>
            <a:spLocks noChangeArrowheads="1"/>
          </p:cNvSpPr>
          <p:nvPr/>
        </p:nvSpPr>
        <p:spPr bwMode="auto">
          <a:xfrm>
            <a:off x="9378917" y="2295526"/>
            <a:ext cx="832115" cy="310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64" name="Rectangle 89"/>
          <p:cNvSpPr>
            <a:spLocks noChangeArrowheads="1"/>
          </p:cNvSpPr>
          <p:nvPr/>
        </p:nvSpPr>
        <p:spPr bwMode="auto">
          <a:xfrm>
            <a:off x="9378917" y="2295526"/>
            <a:ext cx="705483" cy="3101975"/>
          </a:xfrm>
          <a:prstGeom prst="rect">
            <a:avLst/>
          </a:prstGeom>
          <a:solidFill>
            <a:srgbClr val="00B05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65" name="Rectangle 90"/>
          <p:cNvSpPr>
            <a:spLocks noChangeArrowheads="1"/>
          </p:cNvSpPr>
          <p:nvPr/>
        </p:nvSpPr>
        <p:spPr bwMode="auto">
          <a:xfrm>
            <a:off x="9737081" y="2849564"/>
            <a:ext cx="120226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>
                <a:solidFill>
                  <a:srgbClr val="000000"/>
                </a:solidFill>
                <a:ea typeface="MS PGothic" charset="-128"/>
              </a:rPr>
              <a:t>A</a:t>
            </a:r>
            <a:endParaRPr lang="en-US" altLang="x-none" sz="14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66" name="Rectangle 91"/>
          <p:cNvSpPr>
            <a:spLocks noChangeArrowheads="1"/>
          </p:cNvSpPr>
          <p:nvPr/>
        </p:nvSpPr>
        <p:spPr bwMode="auto">
          <a:xfrm>
            <a:off x="9754063" y="3003551"/>
            <a:ext cx="89768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>
                <a:solidFill>
                  <a:srgbClr val="000000"/>
                </a:solidFill>
                <a:ea typeface="MS PGothic" charset="-128"/>
              </a:rPr>
              <a:t>c</a:t>
            </a:r>
            <a:endParaRPr lang="en-US" altLang="x-none" sz="14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67" name="Rectangle 92"/>
          <p:cNvSpPr>
            <a:spLocks noChangeArrowheads="1"/>
          </p:cNvSpPr>
          <p:nvPr/>
        </p:nvSpPr>
        <p:spPr bwMode="auto">
          <a:xfrm>
            <a:off x="9747888" y="3159126"/>
            <a:ext cx="99386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>
                <a:solidFill>
                  <a:srgbClr val="000000"/>
                </a:solidFill>
                <a:ea typeface="MS PGothic" charset="-128"/>
              </a:rPr>
              <a:t>h</a:t>
            </a:r>
            <a:endParaRPr lang="en-US" altLang="x-none" sz="14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68" name="Rectangle 93"/>
          <p:cNvSpPr>
            <a:spLocks noChangeArrowheads="1"/>
          </p:cNvSpPr>
          <p:nvPr/>
        </p:nvSpPr>
        <p:spPr bwMode="auto">
          <a:xfrm>
            <a:off x="9778764" y="3313114"/>
            <a:ext cx="40076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>
                <a:solidFill>
                  <a:srgbClr val="000000"/>
                </a:solidFill>
                <a:ea typeface="MS PGothic" charset="-128"/>
              </a:rPr>
              <a:t>i</a:t>
            </a:r>
            <a:endParaRPr lang="en-US" altLang="x-none" sz="14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69" name="Rectangle 94"/>
          <p:cNvSpPr>
            <a:spLocks noChangeArrowheads="1"/>
          </p:cNvSpPr>
          <p:nvPr/>
        </p:nvSpPr>
        <p:spPr bwMode="auto">
          <a:xfrm>
            <a:off x="9747888" y="3468689"/>
            <a:ext cx="99386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 dirty="0">
                <a:solidFill>
                  <a:srgbClr val="000000"/>
                </a:solidFill>
                <a:ea typeface="MS PGothic" charset="-128"/>
              </a:rPr>
              <a:t>e</a:t>
            </a:r>
            <a:endParaRPr lang="en-US" altLang="x-none" sz="1400" dirty="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70" name="Rectangle 95"/>
          <p:cNvSpPr>
            <a:spLocks noChangeArrowheads="1"/>
          </p:cNvSpPr>
          <p:nvPr/>
        </p:nvSpPr>
        <p:spPr bwMode="auto">
          <a:xfrm>
            <a:off x="9754063" y="3622676"/>
            <a:ext cx="92405" cy="222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>
                <a:solidFill>
                  <a:srgbClr val="000000"/>
                </a:solidFill>
                <a:ea typeface="MS PGothic" charset="-128"/>
              </a:rPr>
              <a:t>v</a:t>
            </a:r>
            <a:endParaRPr lang="en-US" altLang="x-none" sz="14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71" name="Rectangle 96"/>
          <p:cNvSpPr>
            <a:spLocks noChangeArrowheads="1"/>
          </p:cNvSpPr>
          <p:nvPr/>
        </p:nvSpPr>
        <p:spPr bwMode="auto">
          <a:xfrm>
            <a:off x="9747888" y="3776664"/>
            <a:ext cx="99386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>
                <a:solidFill>
                  <a:srgbClr val="000000"/>
                </a:solidFill>
                <a:ea typeface="MS PGothic" charset="-128"/>
              </a:rPr>
              <a:t>e</a:t>
            </a:r>
            <a:endParaRPr lang="en-US" altLang="x-none" sz="14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72" name="Rectangle 97"/>
          <p:cNvSpPr>
            <a:spLocks noChangeArrowheads="1"/>
          </p:cNvSpPr>
          <p:nvPr/>
        </p:nvSpPr>
        <p:spPr bwMode="auto">
          <a:xfrm>
            <a:off x="9723187" y="3932239"/>
            <a:ext cx="149080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>
                <a:solidFill>
                  <a:srgbClr val="000000"/>
                </a:solidFill>
                <a:ea typeface="MS PGothic" charset="-128"/>
              </a:rPr>
              <a:t>m</a:t>
            </a:r>
            <a:endParaRPr lang="en-US" altLang="x-none" sz="14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73" name="Rectangle 98"/>
          <p:cNvSpPr>
            <a:spLocks noChangeArrowheads="1"/>
          </p:cNvSpPr>
          <p:nvPr/>
        </p:nvSpPr>
        <p:spPr bwMode="auto">
          <a:xfrm>
            <a:off x="9747888" y="4086226"/>
            <a:ext cx="99386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 dirty="0">
                <a:solidFill>
                  <a:srgbClr val="000000"/>
                </a:solidFill>
                <a:ea typeface="MS PGothic" charset="-128"/>
              </a:rPr>
              <a:t>e</a:t>
            </a:r>
            <a:endParaRPr lang="en-US" altLang="x-none" sz="1400" dirty="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74" name="Rectangle 99"/>
          <p:cNvSpPr>
            <a:spLocks noChangeArrowheads="1"/>
          </p:cNvSpPr>
          <p:nvPr/>
        </p:nvSpPr>
        <p:spPr bwMode="auto">
          <a:xfrm>
            <a:off x="9747888" y="4241801"/>
            <a:ext cx="99386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>
                <a:solidFill>
                  <a:srgbClr val="000000"/>
                </a:solidFill>
                <a:ea typeface="MS PGothic" charset="-128"/>
              </a:rPr>
              <a:t>n</a:t>
            </a:r>
            <a:endParaRPr lang="en-US" altLang="x-none" sz="14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75" name="Rectangle 100"/>
          <p:cNvSpPr>
            <a:spLocks noChangeArrowheads="1"/>
          </p:cNvSpPr>
          <p:nvPr/>
        </p:nvSpPr>
        <p:spPr bwMode="auto">
          <a:xfrm>
            <a:off x="9772589" y="4395789"/>
            <a:ext cx="49694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>
                <a:solidFill>
                  <a:srgbClr val="000000"/>
                </a:solidFill>
                <a:ea typeface="MS PGothic" charset="-128"/>
              </a:rPr>
              <a:t>t</a:t>
            </a:r>
            <a:endParaRPr lang="en-US" altLang="x-none" sz="14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76" name="Rectangle 101"/>
          <p:cNvSpPr>
            <a:spLocks noChangeArrowheads="1"/>
          </p:cNvSpPr>
          <p:nvPr/>
        </p:nvSpPr>
        <p:spPr bwMode="auto">
          <a:xfrm>
            <a:off x="9754063" y="4551364"/>
            <a:ext cx="89768" cy="21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x-none" sz="1400" dirty="0">
                <a:solidFill>
                  <a:srgbClr val="000000"/>
                </a:solidFill>
                <a:ea typeface="MS PGothic" charset="-128"/>
              </a:rPr>
              <a:t>s</a:t>
            </a:r>
            <a:endParaRPr lang="en-US" altLang="x-none" sz="1400" dirty="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78" name="Rectangle 110"/>
          <p:cNvSpPr>
            <a:spLocks noChangeArrowheads="1"/>
          </p:cNvSpPr>
          <p:nvPr/>
        </p:nvSpPr>
        <p:spPr bwMode="auto">
          <a:xfrm>
            <a:off x="6971574" y="3956051"/>
            <a:ext cx="1071406" cy="66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7479" name="Freeform 115"/>
          <p:cNvSpPr>
            <a:spLocks noEditPoints="1"/>
          </p:cNvSpPr>
          <p:nvPr/>
        </p:nvSpPr>
        <p:spPr bwMode="auto">
          <a:xfrm>
            <a:off x="9641365" y="2071689"/>
            <a:ext cx="75647" cy="223837"/>
          </a:xfrm>
          <a:custGeom>
            <a:avLst/>
            <a:gdLst>
              <a:gd name="T0" fmla="*/ 2147483647 w 49"/>
              <a:gd name="T1" fmla="*/ 2147483647 h 141"/>
              <a:gd name="T2" fmla="*/ 2147483647 w 49"/>
              <a:gd name="T3" fmla="*/ 2147483647 h 141"/>
              <a:gd name="T4" fmla="*/ 2147483647 w 49"/>
              <a:gd name="T5" fmla="*/ 2147483647 h 141"/>
              <a:gd name="T6" fmla="*/ 2147483647 w 49"/>
              <a:gd name="T7" fmla="*/ 2147483647 h 141"/>
              <a:gd name="T8" fmla="*/ 2147483647 w 49"/>
              <a:gd name="T9" fmla="*/ 2147483647 h 141"/>
              <a:gd name="T10" fmla="*/ 0 w 49"/>
              <a:gd name="T11" fmla="*/ 2147483647 h 141"/>
              <a:gd name="T12" fmla="*/ 2147483647 w 49"/>
              <a:gd name="T13" fmla="*/ 0 h 141"/>
              <a:gd name="T14" fmla="*/ 2147483647 w 49"/>
              <a:gd name="T15" fmla="*/ 2147483647 h 141"/>
              <a:gd name="T16" fmla="*/ 0 w 49"/>
              <a:gd name="T17" fmla="*/ 2147483647 h 141"/>
              <a:gd name="T18" fmla="*/ 2147483647 w 49"/>
              <a:gd name="T19" fmla="*/ 2147483647 h 141"/>
              <a:gd name="T20" fmla="*/ 2147483647 w 49"/>
              <a:gd name="T21" fmla="*/ 2147483647 h 141"/>
              <a:gd name="T22" fmla="*/ 0 w 49"/>
              <a:gd name="T23" fmla="*/ 2147483647 h 141"/>
              <a:gd name="T24" fmla="*/ 2147483647 w 49"/>
              <a:gd name="T25" fmla="*/ 2147483647 h 14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9"/>
              <a:gd name="T40" fmla="*/ 0 h 141"/>
              <a:gd name="T41" fmla="*/ 49 w 49"/>
              <a:gd name="T42" fmla="*/ 141 h 14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9" h="141">
                <a:moveTo>
                  <a:pt x="28" y="32"/>
                </a:moveTo>
                <a:lnTo>
                  <a:pt x="28" y="112"/>
                </a:lnTo>
                <a:lnTo>
                  <a:pt x="20" y="112"/>
                </a:lnTo>
                <a:lnTo>
                  <a:pt x="20" y="32"/>
                </a:lnTo>
                <a:lnTo>
                  <a:pt x="28" y="32"/>
                </a:lnTo>
                <a:close/>
                <a:moveTo>
                  <a:pt x="0" y="37"/>
                </a:moveTo>
                <a:lnTo>
                  <a:pt x="24" y="0"/>
                </a:lnTo>
                <a:lnTo>
                  <a:pt x="49" y="37"/>
                </a:lnTo>
                <a:lnTo>
                  <a:pt x="0" y="37"/>
                </a:lnTo>
                <a:close/>
                <a:moveTo>
                  <a:pt x="49" y="106"/>
                </a:moveTo>
                <a:lnTo>
                  <a:pt x="24" y="141"/>
                </a:lnTo>
                <a:lnTo>
                  <a:pt x="0" y="106"/>
                </a:lnTo>
                <a:lnTo>
                  <a:pt x="49" y="106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0" name="Freeform 116"/>
          <p:cNvSpPr>
            <a:spLocks noEditPoints="1"/>
          </p:cNvSpPr>
          <p:nvPr/>
        </p:nvSpPr>
        <p:spPr bwMode="auto">
          <a:xfrm>
            <a:off x="2481164" y="5397501"/>
            <a:ext cx="75647" cy="277812"/>
          </a:xfrm>
          <a:custGeom>
            <a:avLst/>
            <a:gdLst>
              <a:gd name="T0" fmla="*/ 2147483647 w 49"/>
              <a:gd name="T1" fmla="*/ 2147483647 h 175"/>
              <a:gd name="T2" fmla="*/ 2147483647 w 49"/>
              <a:gd name="T3" fmla="*/ 2147483647 h 175"/>
              <a:gd name="T4" fmla="*/ 2147483647 w 49"/>
              <a:gd name="T5" fmla="*/ 2147483647 h 175"/>
              <a:gd name="T6" fmla="*/ 2147483647 w 49"/>
              <a:gd name="T7" fmla="*/ 2147483647 h 175"/>
              <a:gd name="T8" fmla="*/ 2147483647 w 49"/>
              <a:gd name="T9" fmla="*/ 2147483647 h 175"/>
              <a:gd name="T10" fmla="*/ 0 w 49"/>
              <a:gd name="T11" fmla="*/ 2147483647 h 175"/>
              <a:gd name="T12" fmla="*/ 2147483647 w 49"/>
              <a:gd name="T13" fmla="*/ 0 h 175"/>
              <a:gd name="T14" fmla="*/ 2147483647 w 49"/>
              <a:gd name="T15" fmla="*/ 2147483647 h 175"/>
              <a:gd name="T16" fmla="*/ 0 w 49"/>
              <a:gd name="T17" fmla="*/ 2147483647 h 175"/>
              <a:gd name="T18" fmla="*/ 2147483647 w 49"/>
              <a:gd name="T19" fmla="*/ 2147483647 h 175"/>
              <a:gd name="T20" fmla="*/ 2147483647 w 49"/>
              <a:gd name="T21" fmla="*/ 2147483647 h 175"/>
              <a:gd name="T22" fmla="*/ 0 w 49"/>
              <a:gd name="T23" fmla="*/ 2147483647 h 175"/>
              <a:gd name="T24" fmla="*/ 2147483647 w 49"/>
              <a:gd name="T25" fmla="*/ 2147483647 h 1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9"/>
              <a:gd name="T40" fmla="*/ 0 h 175"/>
              <a:gd name="T41" fmla="*/ 49 w 49"/>
              <a:gd name="T42" fmla="*/ 175 h 17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9" h="175">
                <a:moveTo>
                  <a:pt x="29" y="29"/>
                </a:moveTo>
                <a:lnTo>
                  <a:pt x="29" y="146"/>
                </a:lnTo>
                <a:lnTo>
                  <a:pt x="20" y="146"/>
                </a:lnTo>
                <a:lnTo>
                  <a:pt x="20" y="29"/>
                </a:lnTo>
                <a:lnTo>
                  <a:pt x="29" y="29"/>
                </a:lnTo>
                <a:close/>
                <a:moveTo>
                  <a:pt x="0" y="35"/>
                </a:moveTo>
                <a:lnTo>
                  <a:pt x="25" y="0"/>
                </a:lnTo>
                <a:lnTo>
                  <a:pt x="49" y="35"/>
                </a:lnTo>
                <a:lnTo>
                  <a:pt x="0" y="35"/>
                </a:lnTo>
                <a:close/>
                <a:moveTo>
                  <a:pt x="49" y="141"/>
                </a:moveTo>
                <a:lnTo>
                  <a:pt x="25" y="175"/>
                </a:lnTo>
                <a:lnTo>
                  <a:pt x="0" y="141"/>
                </a:lnTo>
                <a:lnTo>
                  <a:pt x="49" y="141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1" name="Freeform 117"/>
          <p:cNvSpPr>
            <a:spLocks noEditPoints="1"/>
          </p:cNvSpPr>
          <p:nvPr/>
        </p:nvSpPr>
        <p:spPr bwMode="auto">
          <a:xfrm>
            <a:off x="9717012" y="5397501"/>
            <a:ext cx="74103" cy="277812"/>
          </a:xfrm>
          <a:custGeom>
            <a:avLst/>
            <a:gdLst>
              <a:gd name="T0" fmla="*/ 2147483647 w 48"/>
              <a:gd name="T1" fmla="*/ 2147483647 h 175"/>
              <a:gd name="T2" fmla="*/ 2147483647 w 48"/>
              <a:gd name="T3" fmla="*/ 2147483647 h 175"/>
              <a:gd name="T4" fmla="*/ 2147483647 w 48"/>
              <a:gd name="T5" fmla="*/ 2147483647 h 175"/>
              <a:gd name="T6" fmla="*/ 2147483647 w 48"/>
              <a:gd name="T7" fmla="*/ 2147483647 h 175"/>
              <a:gd name="T8" fmla="*/ 2147483647 w 48"/>
              <a:gd name="T9" fmla="*/ 2147483647 h 175"/>
              <a:gd name="T10" fmla="*/ 0 w 48"/>
              <a:gd name="T11" fmla="*/ 2147483647 h 175"/>
              <a:gd name="T12" fmla="*/ 2147483647 w 48"/>
              <a:gd name="T13" fmla="*/ 0 h 175"/>
              <a:gd name="T14" fmla="*/ 2147483647 w 48"/>
              <a:gd name="T15" fmla="*/ 2147483647 h 175"/>
              <a:gd name="T16" fmla="*/ 0 w 48"/>
              <a:gd name="T17" fmla="*/ 2147483647 h 175"/>
              <a:gd name="T18" fmla="*/ 2147483647 w 48"/>
              <a:gd name="T19" fmla="*/ 2147483647 h 175"/>
              <a:gd name="T20" fmla="*/ 2147483647 w 48"/>
              <a:gd name="T21" fmla="*/ 2147483647 h 175"/>
              <a:gd name="T22" fmla="*/ 0 w 48"/>
              <a:gd name="T23" fmla="*/ 2147483647 h 175"/>
              <a:gd name="T24" fmla="*/ 2147483647 w 48"/>
              <a:gd name="T25" fmla="*/ 2147483647 h 17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48"/>
              <a:gd name="T40" fmla="*/ 0 h 175"/>
              <a:gd name="T41" fmla="*/ 48 w 48"/>
              <a:gd name="T42" fmla="*/ 175 h 175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48" h="175">
                <a:moveTo>
                  <a:pt x="28" y="29"/>
                </a:moveTo>
                <a:lnTo>
                  <a:pt x="28" y="146"/>
                </a:lnTo>
                <a:lnTo>
                  <a:pt x="20" y="146"/>
                </a:lnTo>
                <a:lnTo>
                  <a:pt x="20" y="29"/>
                </a:lnTo>
                <a:lnTo>
                  <a:pt x="28" y="29"/>
                </a:lnTo>
                <a:close/>
                <a:moveTo>
                  <a:pt x="0" y="35"/>
                </a:moveTo>
                <a:lnTo>
                  <a:pt x="24" y="0"/>
                </a:lnTo>
                <a:lnTo>
                  <a:pt x="48" y="35"/>
                </a:lnTo>
                <a:lnTo>
                  <a:pt x="0" y="35"/>
                </a:lnTo>
                <a:close/>
                <a:moveTo>
                  <a:pt x="48" y="141"/>
                </a:moveTo>
                <a:lnTo>
                  <a:pt x="24" y="175"/>
                </a:lnTo>
                <a:lnTo>
                  <a:pt x="0" y="141"/>
                </a:lnTo>
                <a:lnTo>
                  <a:pt x="48" y="141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86" name="Freeform 82"/>
          <p:cNvSpPr>
            <a:spLocks noEditPoints="1"/>
          </p:cNvSpPr>
          <p:nvPr/>
        </p:nvSpPr>
        <p:spPr bwMode="auto">
          <a:xfrm>
            <a:off x="9160833" y="4950173"/>
            <a:ext cx="231572" cy="58737"/>
          </a:xfrm>
          <a:custGeom>
            <a:avLst/>
            <a:gdLst>
              <a:gd name="T0" fmla="*/ 0 w 150"/>
              <a:gd name="T1" fmla="*/ 2147483647 h 37"/>
              <a:gd name="T2" fmla="*/ 2147483647 w 150"/>
              <a:gd name="T3" fmla="*/ 2147483647 h 37"/>
              <a:gd name="T4" fmla="*/ 2147483647 w 150"/>
              <a:gd name="T5" fmla="*/ 2147483647 h 37"/>
              <a:gd name="T6" fmla="*/ 0 w 150"/>
              <a:gd name="T7" fmla="*/ 2147483647 h 37"/>
              <a:gd name="T8" fmla="*/ 0 w 150"/>
              <a:gd name="T9" fmla="*/ 2147483647 h 37"/>
              <a:gd name="T10" fmla="*/ 2147483647 w 150"/>
              <a:gd name="T11" fmla="*/ 0 h 37"/>
              <a:gd name="T12" fmla="*/ 2147483647 w 150"/>
              <a:gd name="T13" fmla="*/ 2147483647 h 37"/>
              <a:gd name="T14" fmla="*/ 2147483647 w 150"/>
              <a:gd name="T15" fmla="*/ 2147483647 h 37"/>
              <a:gd name="T16" fmla="*/ 2147483647 w 150"/>
              <a:gd name="T17" fmla="*/ 0 h 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0"/>
              <a:gd name="T28" fmla="*/ 0 h 37"/>
              <a:gd name="T29" fmla="*/ 150 w 150"/>
              <a:gd name="T30" fmla="*/ 37 h 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0" h="37">
                <a:moveTo>
                  <a:pt x="0" y="12"/>
                </a:moveTo>
                <a:lnTo>
                  <a:pt x="101" y="12"/>
                </a:lnTo>
                <a:lnTo>
                  <a:pt x="101" y="26"/>
                </a:lnTo>
                <a:lnTo>
                  <a:pt x="0" y="26"/>
                </a:lnTo>
                <a:lnTo>
                  <a:pt x="0" y="12"/>
                </a:lnTo>
                <a:close/>
                <a:moveTo>
                  <a:pt x="93" y="0"/>
                </a:moveTo>
                <a:lnTo>
                  <a:pt x="150" y="20"/>
                </a:lnTo>
                <a:lnTo>
                  <a:pt x="93" y="37"/>
                </a:lnTo>
                <a:lnTo>
                  <a:pt x="93" y="0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659" name="Title 1"/>
          <p:cNvSpPr>
            <a:spLocks noGrp="1"/>
          </p:cNvSpPr>
          <p:nvPr>
            <p:ph type="title"/>
          </p:nvPr>
        </p:nvSpPr>
        <p:spPr>
          <a:xfrm>
            <a:off x="1781176" y="260350"/>
            <a:ext cx="8785225" cy="89693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altLang="en-US" sz="3600" dirty="0"/>
              <a:t>AUN-QA at Programme Level </a:t>
            </a:r>
            <a:br>
              <a:rPr lang="en-US" altLang="en-US" sz="3600" dirty="0"/>
            </a:br>
            <a:r>
              <a:rPr lang="en-US" altLang="en-US" sz="3600" dirty="0"/>
              <a:t>(4</a:t>
            </a:r>
            <a:r>
              <a:rPr lang="en-US" altLang="en-US" sz="3600" baseline="30000" dirty="0"/>
              <a:t>th</a:t>
            </a:r>
            <a:r>
              <a:rPr lang="en-US" altLang="en-US" sz="3600" dirty="0"/>
              <a:t> Version)</a:t>
            </a:r>
          </a:p>
        </p:txBody>
      </p:sp>
      <p:sp>
        <p:nvSpPr>
          <p:cNvPr id="116" name="Rectangle 104"/>
          <p:cNvSpPr>
            <a:spLocks noChangeArrowheads="1"/>
          </p:cNvSpPr>
          <p:nvPr/>
        </p:nvSpPr>
        <p:spPr bwMode="auto">
          <a:xfrm>
            <a:off x="3504662" y="2405769"/>
            <a:ext cx="176181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endParaRPr lang="en-US" altLang="x-none" sz="1400" dirty="0">
              <a:ea typeface="MS PGothic" charset="-128"/>
            </a:endParaRPr>
          </a:p>
        </p:txBody>
      </p:sp>
      <p:sp>
        <p:nvSpPr>
          <p:cNvPr id="121" name="Rectangle 39"/>
          <p:cNvSpPr>
            <a:spLocks noChangeArrowheads="1"/>
          </p:cNvSpPr>
          <p:nvPr/>
        </p:nvSpPr>
        <p:spPr bwMode="auto">
          <a:xfrm>
            <a:off x="3279088" y="3531829"/>
            <a:ext cx="2104632" cy="842055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22" name="Rectangle 40"/>
          <p:cNvSpPr>
            <a:spLocks noChangeArrowheads="1"/>
          </p:cNvSpPr>
          <p:nvPr/>
        </p:nvSpPr>
        <p:spPr bwMode="auto">
          <a:xfrm>
            <a:off x="3452790" y="2658389"/>
            <a:ext cx="181883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400" dirty="0">
                <a:ea typeface="MS PGothic" charset="-128"/>
              </a:rPr>
              <a:t>Programme Structure and Content</a:t>
            </a:r>
          </a:p>
        </p:txBody>
      </p:sp>
      <p:sp>
        <p:nvSpPr>
          <p:cNvPr id="138" name="Rectangle 22"/>
          <p:cNvSpPr>
            <a:spLocks noChangeArrowheads="1"/>
          </p:cNvSpPr>
          <p:nvPr/>
        </p:nvSpPr>
        <p:spPr bwMode="auto">
          <a:xfrm>
            <a:off x="7330278" y="2480053"/>
            <a:ext cx="1849672" cy="777875"/>
          </a:xfrm>
          <a:prstGeom prst="rect">
            <a:avLst/>
          </a:prstGeom>
          <a:solidFill>
            <a:srgbClr val="CCE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 dirty="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39" name="Freeform 82"/>
          <p:cNvSpPr>
            <a:spLocks noEditPoints="1"/>
          </p:cNvSpPr>
          <p:nvPr/>
        </p:nvSpPr>
        <p:spPr bwMode="auto">
          <a:xfrm>
            <a:off x="3075531" y="2874847"/>
            <a:ext cx="231572" cy="58737"/>
          </a:xfrm>
          <a:custGeom>
            <a:avLst/>
            <a:gdLst>
              <a:gd name="T0" fmla="*/ 0 w 150"/>
              <a:gd name="T1" fmla="*/ 2147483647 h 37"/>
              <a:gd name="T2" fmla="*/ 2147483647 w 150"/>
              <a:gd name="T3" fmla="*/ 2147483647 h 37"/>
              <a:gd name="T4" fmla="*/ 2147483647 w 150"/>
              <a:gd name="T5" fmla="*/ 2147483647 h 37"/>
              <a:gd name="T6" fmla="*/ 0 w 150"/>
              <a:gd name="T7" fmla="*/ 2147483647 h 37"/>
              <a:gd name="T8" fmla="*/ 0 w 150"/>
              <a:gd name="T9" fmla="*/ 2147483647 h 37"/>
              <a:gd name="T10" fmla="*/ 2147483647 w 150"/>
              <a:gd name="T11" fmla="*/ 0 h 37"/>
              <a:gd name="T12" fmla="*/ 2147483647 w 150"/>
              <a:gd name="T13" fmla="*/ 2147483647 h 37"/>
              <a:gd name="T14" fmla="*/ 2147483647 w 150"/>
              <a:gd name="T15" fmla="*/ 2147483647 h 37"/>
              <a:gd name="T16" fmla="*/ 2147483647 w 150"/>
              <a:gd name="T17" fmla="*/ 0 h 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0"/>
              <a:gd name="T28" fmla="*/ 0 h 37"/>
              <a:gd name="T29" fmla="*/ 150 w 150"/>
              <a:gd name="T30" fmla="*/ 37 h 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0" h="37">
                <a:moveTo>
                  <a:pt x="0" y="12"/>
                </a:moveTo>
                <a:lnTo>
                  <a:pt x="101" y="12"/>
                </a:lnTo>
                <a:lnTo>
                  <a:pt x="101" y="26"/>
                </a:lnTo>
                <a:lnTo>
                  <a:pt x="0" y="26"/>
                </a:lnTo>
                <a:lnTo>
                  <a:pt x="0" y="12"/>
                </a:lnTo>
                <a:close/>
                <a:moveTo>
                  <a:pt x="93" y="0"/>
                </a:moveTo>
                <a:lnTo>
                  <a:pt x="150" y="20"/>
                </a:lnTo>
                <a:lnTo>
                  <a:pt x="93" y="37"/>
                </a:lnTo>
                <a:lnTo>
                  <a:pt x="93" y="0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0" name="Freeform 82"/>
          <p:cNvSpPr>
            <a:spLocks noEditPoints="1"/>
          </p:cNvSpPr>
          <p:nvPr/>
        </p:nvSpPr>
        <p:spPr bwMode="auto">
          <a:xfrm>
            <a:off x="9187484" y="2874847"/>
            <a:ext cx="231572" cy="58737"/>
          </a:xfrm>
          <a:custGeom>
            <a:avLst/>
            <a:gdLst>
              <a:gd name="T0" fmla="*/ 0 w 150"/>
              <a:gd name="T1" fmla="*/ 2147483647 h 37"/>
              <a:gd name="T2" fmla="*/ 2147483647 w 150"/>
              <a:gd name="T3" fmla="*/ 2147483647 h 37"/>
              <a:gd name="T4" fmla="*/ 2147483647 w 150"/>
              <a:gd name="T5" fmla="*/ 2147483647 h 37"/>
              <a:gd name="T6" fmla="*/ 0 w 150"/>
              <a:gd name="T7" fmla="*/ 2147483647 h 37"/>
              <a:gd name="T8" fmla="*/ 0 w 150"/>
              <a:gd name="T9" fmla="*/ 2147483647 h 37"/>
              <a:gd name="T10" fmla="*/ 2147483647 w 150"/>
              <a:gd name="T11" fmla="*/ 0 h 37"/>
              <a:gd name="T12" fmla="*/ 2147483647 w 150"/>
              <a:gd name="T13" fmla="*/ 2147483647 h 37"/>
              <a:gd name="T14" fmla="*/ 2147483647 w 150"/>
              <a:gd name="T15" fmla="*/ 2147483647 h 37"/>
              <a:gd name="T16" fmla="*/ 2147483647 w 150"/>
              <a:gd name="T17" fmla="*/ 0 h 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0"/>
              <a:gd name="T28" fmla="*/ 0 h 37"/>
              <a:gd name="T29" fmla="*/ 150 w 150"/>
              <a:gd name="T30" fmla="*/ 37 h 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0" h="37">
                <a:moveTo>
                  <a:pt x="0" y="12"/>
                </a:moveTo>
                <a:lnTo>
                  <a:pt x="101" y="12"/>
                </a:lnTo>
                <a:lnTo>
                  <a:pt x="101" y="26"/>
                </a:lnTo>
                <a:lnTo>
                  <a:pt x="0" y="26"/>
                </a:lnTo>
                <a:lnTo>
                  <a:pt x="0" y="12"/>
                </a:lnTo>
                <a:close/>
                <a:moveTo>
                  <a:pt x="93" y="0"/>
                </a:moveTo>
                <a:lnTo>
                  <a:pt x="150" y="20"/>
                </a:lnTo>
                <a:lnTo>
                  <a:pt x="93" y="37"/>
                </a:lnTo>
                <a:lnTo>
                  <a:pt x="93" y="0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1" name="Rectangle 39"/>
          <p:cNvSpPr>
            <a:spLocks noChangeArrowheads="1"/>
          </p:cNvSpPr>
          <p:nvPr/>
        </p:nvSpPr>
        <p:spPr bwMode="auto">
          <a:xfrm>
            <a:off x="5331249" y="3542008"/>
            <a:ext cx="2030895" cy="842055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42" name="Rectangle 39"/>
          <p:cNvSpPr>
            <a:spLocks noChangeArrowheads="1"/>
          </p:cNvSpPr>
          <p:nvPr/>
        </p:nvSpPr>
        <p:spPr bwMode="auto">
          <a:xfrm>
            <a:off x="7319471" y="3542008"/>
            <a:ext cx="1862610" cy="842055"/>
          </a:xfrm>
          <a:prstGeom prst="rect">
            <a:avLst/>
          </a:prstGeom>
          <a:solidFill>
            <a:srgbClr val="CCCC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x-none" altLang="x-none" sz="3600">
              <a:solidFill>
                <a:schemeClr val="tx2"/>
              </a:solidFill>
              <a:ea typeface="MS PGothic" charset="-128"/>
            </a:endParaRPr>
          </a:p>
        </p:txBody>
      </p:sp>
      <p:sp>
        <p:nvSpPr>
          <p:cNvPr id="143" name="Freeform 82"/>
          <p:cNvSpPr>
            <a:spLocks noEditPoints="1"/>
          </p:cNvSpPr>
          <p:nvPr/>
        </p:nvSpPr>
        <p:spPr bwMode="auto">
          <a:xfrm>
            <a:off x="3045291" y="3925888"/>
            <a:ext cx="231572" cy="58737"/>
          </a:xfrm>
          <a:custGeom>
            <a:avLst/>
            <a:gdLst>
              <a:gd name="T0" fmla="*/ 0 w 150"/>
              <a:gd name="T1" fmla="*/ 2147483647 h 37"/>
              <a:gd name="T2" fmla="*/ 2147483647 w 150"/>
              <a:gd name="T3" fmla="*/ 2147483647 h 37"/>
              <a:gd name="T4" fmla="*/ 2147483647 w 150"/>
              <a:gd name="T5" fmla="*/ 2147483647 h 37"/>
              <a:gd name="T6" fmla="*/ 0 w 150"/>
              <a:gd name="T7" fmla="*/ 2147483647 h 37"/>
              <a:gd name="T8" fmla="*/ 0 w 150"/>
              <a:gd name="T9" fmla="*/ 2147483647 h 37"/>
              <a:gd name="T10" fmla="*/ 2147483647 w 150"/>
              <a:gd name="T11" fmla="*/ 0 h 37"/>
              <a:gd name="T12" fmla="*/ 2147483647 w 150"/>
              <a:gd name="T13" fmla="*/ 2147483647 h 37"/>
              <a:gd name="T14" fmla="*/ 2147483647 w 150"/>
              <a:gd name="T15" fmla="*/ 2147483647 h 37"/>
              <a:gd name="T16" fmla="*/ 2147483647 w 150"/>
              <a:gd name="T17" fmla="*/ 0 h 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0"/>
              <a:gd name="T28" fmla="*/ 0 h 37"/>
              <a:gd name="T29" fmla="*/ 150 w 150"/>
              <a:gd name="T30" fmla="*/ 37 h 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0" h="37">
                <a:moveTo>
                  <a:pt x="0" y="12"/>
                </a:moveTo>
                <a:lnTo>
                  <a:pt x="101" y="12"/>
                </a:lnTo>
                <a:lnTo>
                  <a:pt x="101" y="26"/>
                </a:lnTo>
                <a:lnTo>
                  <a:pt x="0" y="26"/>
                </a:lnTo>
                <a:lnTo>
                  <a:pt x="0" y="12"/>
                </a:lnTo>
                <a:close/>
                <a:moveTo>
                  <a:pt x="93" y="0"/>
                </a:moveTo>
                <a:lnTo>
                  <a:pt x="150" y="20"/>
                </a:lnTo>
                <a:lnTo>
                  <a:pt x="93" y="37"/>
                </a:lnTo>
                <a:lnTo>
                  <a:pt x="93" y="0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4" name="Freeform 82"/>
          <p:cNvSpPr>
            <a:spLocks noEditPoints="1"/>
          </p:cNvSpPr>
          <p:nvPr/>
        </p:nvSpPr>
        <p:spPr bwMode="auto">
          <a:xfrm>
            <a:off x="9195192" y="3925888"/>
            <a:ext cx="231572" cy="58737"/>
          </a:xfrm>
          <a:custGeom>
            <a:avLst/>
            <a:gdLst>
              <a:gd name="T0" fmla="*/ 0 w 150"/>
              <a:gd name="T1" fmla="*/ 2147483647 h 37"/>
              <a:gd name="T2" fmla="*/ 2147483647 w 150"/>
              <a:gd name="T3" fmla="*/ 2147483647 h 37"/>
              <a:gd name="T4" fmla="*/ 2147483647 w 150"/>
              <a:gd name="T5" fmla="*/ 2147483647 h 37"/>
              <a:gd name="T6" fmla="*/ 0 w 150"/>
              <a:gd name="T7" fmla="*/ 2147483647 h 37"/>
              <a:gd name="T8" fmla="*/ 0 w 150"/>
              <a:gd name="T9" fmla="*/ 2147483647 h 37"/>
              <a:gd name="T10" fmla="*/ 2147483647 w 150"/>
              <a:gd name="T11" fmla="*/ 0 h 37"/>
              <a:gd name="T12" fmla="*/ 2147483647 w 150"/>
              <a:gd name="T13" fmla="*/ 2147483647 h 37"/>
              <a:gd name="T14" fmla="*/ 2147483647 w 150"/>
              <a:gd name="T15" fmla="*/ 2147483647 h 37"/>
              <a:gd name="T16" fmla="*/ 2147483647 w 150"/>
              <a:gd name="T17" fmla="*/ 0 h 37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50"/>
              <a:gd name="T28" fmla="*/ 0 h 37"/>
              <a:gd name="T29" fmla="*/ 150 w 150"/>
              <a:gd name="T30" fmla="*/ 37 h 37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50" h="37">
                <a:moveTo>
                  <a:pt x="0" y="12"/>
                </a:moveTo>
                <a:lnTo>
                  <a:pt x="101" y="12"/>
                </a:lnTo>
                <a:lnTo>
                  <a:pt x="101" y="26"/>
                </a:lnTo>
                <a:lnTo>
                  <a:pt x="0" y="26"/>
                </a:lnTo>
                <a:lnTo>
                  <a:pt x="0" y="12"/>
                </a:lnTo>
                <a:close/>
                <a:moveTo>
                  <a:pt x="93" y="0"/>
                </a:moveTo>
                <a:lnTo>
                  <a:pt x="150" y="20"/>
                </a:lnTo>
                <a:lnTo>
                  <a:pt x="93" y="37"/>
                </a:lnTo>
                <a:lnTo>
                  <a:pt x="93" y="0"/>
                </a:lnTo>
                <a:close/>
              </a:path>
            </a:pathLst>
          </a:custGeom>
          <a:noFill/>
          <a:ln w="6350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5" name="Rectangle 40"/>
          <p:cNvSpPr>
            <a:spLocks noChangeArrowheads="1"/>
          </p:cNvSpPr>
          <p:nvPr/>
        </p:nvSpPr>
        <p:spPr bwMode="auto">
          <a:xfrm>
            <a:off x="5431446" y="2683360"/>
            <a:ext cx="181883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400" dirty="0">
                <a:ea typeface="MS PGothic" charset="-128"/>
              </a:rPr>
              <a:t>Teaching and Learning Approach</a:t>
            </a:r>
          </a:p>
        </p:txBody>
      </p:sp>
      <p:sp>
        <p:nvSpPr>
          <p:cNvPr id="146" name="Rectangle 40"/>
          <p:cNvSpPr>
            <a:spLocks noChangeArrowheads="1"/>
          </p:cNvSpPr>
          <p:nvPr/>
        </p:nvSpPr>
        <p:spPr bwMode="auto">
          <a:xfrm>
            <a:off x="7299786" y="2707947"/>
            <a:ext cx="18188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400" dirty="0">
                <a:ea typeface="MS PGothic" charset="-128"/>
              </a:rPr>
              <a:t>Student Assessment</a:t>
            </a:r>
          </a:p>
        </p:txBody>
      </p:sp>
      <p:sp>
        <p:nvSpPr>
          <p:cNvPr id="147" name="Rectangle 40"/>
          <p:cNvSpPr>
            <a:spLocks noChangeArrowheads="1"/>
          </p:cNvSpPr>
          <p:nvPr/>
        </p:nvSpPr>
        <p:spPr bwMode="auto">
          <a:xfrm>
            <a:off x="3379147" y="3852097"/>
            <a:ext cx="1818834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400" dirty="0">
                <a:ea typeface="MS PGothic" charset="-128"/>
              </a:rPr>
              <a:t>Academic Staff</a:t>
            </a:r>
          </a:p>
        </p:txBody>
      </p:sp>
      <p:sp>
        <p:nvSpPr>
          <p:cNvPr id="148" name="Rectangle 40"/>
          <p:cNvSpPr>
            <a:spLocks noChangeArrowheads="1"/>
          </p:cNvSpPr>
          <p:nvPr/>
        </p:nvSpPr>
        <p:spPr bwMode="auto">
          <a:xfrm>
            <a:off x="5429420" y="3823390"/>
            <a:ext cx="181883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400" dirty="0">
                <a:ea typeface="MS PGothic" charset="-128"/>
              </a:rPr>
              <a:t>Student Support Services</a:t>
            </a:r>
          </a:p>
        </p:txBody>
      </p:sp>
      <p:sp>
        <p:nvSpPr>
          <p:cNvPr id="149" name="Rectangle 40"/>
          <p:cNvSpPr>
            <a:spLocks noChangeArrowheads="1"/>
          </p:cNvSpPr>
          <p:nvPr/>
        </p:nvSpPr>
        <p:spPr bwMode="auto">
          <a:xfrm>
            <a:off x="7284496" y="3766156"/>
            <a:ext cx="181883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x-none" sz="1400" dirty="0">
                <a:ea typeface="MS PGothic" charset="-128"/>
              </a:rPr>
              <a:t>Facilities and Infrastructure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1DBB08E-7F79-4E62-9BBD-2BC49252F47B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1838315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sz="3600" dirty="0"/>
              <a:t>AUN-QA </a:t>
            </a:r>
            <a:r>
              <a:rPr lang="en-US" altLang="en-US" sz="3600" dirty="0" err="1"/>
              <a:t>Programme</a:t>
            </a:r>
            <a:r>
              <a:rPr lang="en-US" altLang="en-US" sz="3600" dirty="0"/>
              <a:t> Level Criteria</a:t>
            </a:r>
            <a:endParaRPr lang="en-GB" altLang="en-US" sz="36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09B4C77-9309-5D4D-8C52-90758CC9267A}"/>
              </a:ext>
            </a:extLst>
          </p:cNvPr>
          <p:cNvGrpSpPr/>
          <p:nvPr/>
        </p:nvGrpSpPr>
        <p:grpSpPr>
          <a:xfrm>
            <a:off x="1109159" y="1204332"/>
            <a:ext cx="6317553" cy="1996068"/>
            <a:chOff x="1109159" y="1204332"/>
            <a:chExt cx="6317553" cy="199606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0C3269E-39E4-5247-805C-7DF44FC9DBF5}"/>
                </a:ext>
              </a:extLst>
            </p:cNvPr>
            <p:cNvSpPr/>
            <p:nvPr/>
          </p:nvSpPr>
          <p:spPr>
            <a:xfrm>
              <a:off x="1929160" y="1204332"/>
              <a:ext cx="5497552" cy="1996068"/>
            </a:xfrm>
            <a:prstGeom prst="rect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8A2C2AC0-B890-994F-972F-83191D270221}"/>
                </a:ext>
              </a:extLst>
            </p:cNvPr>
            <p:cNvSpPr/>
            <p:nvPr/>
          </p:nvSpPr>
          <p:spPr>
            <a:xfrm>
              <a:off x="1109159" y="1204332"/>
              <a:ext cx="820002" cy="1996068"/>
            </a:xfrm>
            <a:prstGeom prst="rect">
              <a:avLst/>
            </a:prstGeom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000" b="1" dirty="0" err="1"/>
                <a:t>Programme</a:t>
              </a:r>
              <a:endParaRPr lang="en-US" sz="2000" b="1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1C249F49-EF5B-AF48-8549-A0C0E17BE652}"/>
              </a:ext>
            </a:extLst>
          </p:cNvPr>
          <p:cNvGrpSpPr/>
          <p:nvPr/>
        </p:nvGrpSpPr>
        <p:grpSpPr>
          <a:xfrm>
            <a:off x="1109159" y="3221256"/>
            <a:ext cx="6317553" cy="1996068"/>
            <a:chOff x="1109159" y="1204332"/>
            <a:chExt cx="6317553" cy="1996068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BA1D41E6-F3F5-1C4C-BEEE-EE1823F8E241}"/>
                </a:ext>
              </a:extLst>
            </p:cNvPr>
            <p:cNvSpPr/>
            <p:nvPr/>
          </p:nvSpPr>
          <p:spPr>
            <a:xfrm>
              <a:off x="1929160" y="1204332"/>
              <a:ext cx="5497552" cy="199606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7FD2CF6-EB25-9646-BA52-A7B642D3FFCD}"/>
                </a:ext>
              </a:extLst>
            </p:cNvPr>
            <p:cNvSpPr/>
            <p:nvPr/>
          </p:nvSpPr>
          <p:spPr>
            <a:xfrm>
              <a:off x="1109159" y="1204332"/>
              <a:ext cx="820002" cy="1996068"/>
            </a:xfrm>
            <a:prstGeom prst="rect">
              <a:avLst/>
            </a:prstGeom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2000" b="1" dirty="0"/>
                <a:t>Resources</a:t>
              </a: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CB992D7-A93A-0042-8BA2-0AC48F7D5BA2}"/>
              </a:ext>
            </a:extLst>
          </p:cNvPr>
          <p:cNvGrpSpPr/>
          <p:nvPr/>
        </p:nvGrpSpPr>
        <p:grpSpPr>
          <a:xfrm>
            <a:off x="1109159" y="5238180"/>
            <a:ext cx="6317553" cy="446048"/>
            <a:chOff x="1109159" y="1204332"/>
            <a:chExt cx="6317553" cy="2040459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D585E5-F42D-F143-B2C5-EE143EBFE92E}"/>
                </a:ext>
              </a:extLst>
            </p:cNvPr>
            <p:cNvSpPr/>
            <p:nvPr/>
          </p:nvSpPr>
          <p:spPr>
            <a:xfrm>
              <a:off x="1929160" y="1204332"/>
              <a:ext cx="5497552" cy="1996068"/>
            </a:xfrm>
            <a:prstGeom prst="rect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04724B1F-3A87-3540-B05F-B824557C1ECD}"/>
                </a:ext>
              </a:extLst>
            </p:cNvPr>
            <p:cNvSpPr/>
            <p:nvPr/>
          </p:nvSpPr>
          <p:spPr>
            <a:xfrm>
              <a:off x="1109159" y="1204332"/>
              <a:ext cx="818995" cy="2040459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r>
                <a:rPr lang="en-US" sz="1600" b="1" dirty="0"/>
                <a:t>Result</a:t>
              </a:r>
            </a:p>
          </p:txBody>
        </p:sp>
      </p:grp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93523" y="853087"/>
            <a:ext cx="9560078" cy="506451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endParaRPr lang="en-US" sz="2200" dirty="0"/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Expected Learning Outcomes	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Programme Structure and Content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Teaching and Learning Approach	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200" dirty="0"/>
              <a:t>Student Assessment	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5.    Academic Staff</a:t>
            </a:r>
          </a:p>
          <a:p>
            <a:pPr marL="0" indent="0">
              <a:buNone/>
            </a:pPr>
            <a:r>
              <a:rPr lang="en-US" sz="2200" dirty="0"/>
              <a:t>6.    Student Support Services</a:t>
            </a:r>
          </a:p>
          <a:p>
            <a:pPr marL="457200" indent="-457200">
              <a:buAutoNum type="arabicPeriod" startAt="7"/>
            </a:pPr>
            <a:r>
              <a:rPr lang="en-US" sz="2200" dirty="0"/>
              <a:t> Facilities and Infrastructure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r>
              <a:rPr lang="en-US" sz="2200" dirty="0"/>
              <a:t>8.   Output and Outcomes	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6722" y="1004036"/>
            <a:ext cx="3476878" cy="49416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noFill/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1F5EA031-807E-471F-B3EA-86422C854599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1142907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Rating Scale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848388"/>
              </p:ext>
            </p:extLst>
          </p:nvPr>
        </p:nvGraphicFramePr>
        <p:xfrm>
          <a:off x="609601" y="1255137"/>
          <a:ext cx="10972800" cy="4164028"/>
        </p:xfrm>
        <a:graphic>
          <a:graphicData uri="http://schemas.openxmlformats.org/drawingml/2006/table">
            <a:tbl>
              <a:tblPr/>
              <a:tblGrid>
                <a:gridCol w="12200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52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0111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Rating</a:t>
                      </a:r>
                    </a:p>
                  </a:txBody>
                  <a:tcPr marL="83558" marR="83558" marT="41680" marB="41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Description</a:t>
                      </a:r>
                    </a:p>
                  </a:txBody>
                  <a:tcPr marL="83558" marR="83558" marT="41680" marB="41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890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6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</a:t>
                      </a:r>
                    </a:p>
                  </a:txBody>
                  <a:tcPr marL="83558" marR="83558" marT="41680" marB="416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Absolutely Inadequate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The QA practice to fulfil the criterion is not implemented.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There are no plans, documents, evidences or results available.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Immediate improvement must be made.</a:t>
                      </a:r>
                    </a:p>
                  </a:txBody>
                  <a:tcPr marL="83558" marR="83558" marT="41680" marB="41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200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6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</a:t>
                      </a:r>
                    </a:p>
                  </a:txBody>
                  <a:tcPr marL="83558" marR="83558" marT="41680" marB="416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Inadequate and Improvement is Necessary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The QA practice to fulfil the criterion is still at its planning stage or is inadequate where improvement is necessary.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There is little document or evidence available.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Performance of the QA practice shows little or poor results.</a:t>
                      </a:r>
                    </a:p>
                  </a:txBody>
                  <a:tcPr marL="83558" marR="83558" marT="41680" marB="41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399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6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</a:t>
                      </a:r>
                    </a:p>
                  </a:txBody>
                  <a:tcPr marL="83558" marR="83558" marT="41680" marB="4168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Inadequate but Minor Improvement Will Make It Adequate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The QA practice to fulfil the criterion is defined and implemented but minor improvement is needed to fully meet them.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Documents are available but no clear evidence to support that they have been fully used.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Performance of the QA practice shows inconsistent or some results. </a:t>
                      </a:r>
                    </a:p>
                  </a:txBody>
                  <a:tcPr marL="83558" marR="83558" marT="41680" marB="4168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F5BD74C-8B1B-4360-B125-C3AB348C6732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1759538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dirty="0"/>
              <a:t>Rating Scale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0624519"/>
              </p:ext>
            </p:extLst>
          </p:nvPr>
        </p:nvGraphicFramePr>
        <p:xfrm>
          <a:off x="609600" y="1250577"/>
          <a:ext cx="10972800" cy="5261037"/>
        </p:xfrm>
        <a:graphic>
          <a:graphicData uri="http://schemas.openxmlformats.org/drawingml/2006/table">
            <a:tbl>
              <a:tblPr/>
              <a:tblGrid>
                <a:gridCol w="12615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112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0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Rating</a:t>
                      </a:r>
                    </a:p>
                  </a:txBody>
                  <a:tcPr marL="83558" marR="83558" marT="41785" marB="417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Description</a:t>
                      </a:r>
                    </a:p>
                  </a:txBody>
                  <a:tcPr marL="83558" marR="83558" marT="41785" marB="417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68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6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4</a:t>
                      </a:r>
                    </a:p>
                  </a:txBody>
                  <a:tcPr marL="83558" marR="83558" marT="41785" marB="4178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Adequate as Expected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The QA practice to fulfil the criterion is adequate.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Evidences support that it has been fully implemented.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Performance of the QA practice shows consistent results as expected.</a:t>
                      </a:r>
                    </a:p>
                  </a:txBody>
                  <a:tcPr marL="83558" marR="83558" marT="41785" marB="417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0665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6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</a:t>
                      </a:r>
                    </a:p>
                  </a:txBody>
                  <a:tcPr marL="83558" marR="83558" marT="41785" marB="4178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Better Than Adequate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The QA practice to fulfil the criterion is better than adequate.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Evidences support that it has been efficiently implemented.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Performance of the QA practice shows good results and positive improvement trend.</a:t>
                      </a:r>
                    </a:p>
                  </a:txBody>
                  <a:tcPr marL="83558" marR="83558" marT="41785" marB="417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992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6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6</a:t>
                      </a:r>
                    </a:p>
                  </a:txBody>
                  <a:tcPr marL="83558" marR="83558" marT="41785" marB="4178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Example of Best Practices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The QA practice to fulfil the criterion is considered to be example of best practices in the field.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Evidences support that it has been effectively implemented.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Performance of QA practice shows very good results and positive improvement trend.</a:t>
                      </a:r>
                    </a:p>
                  </a:txBody>
                  <a:tcPr marL="83558" marR="83558" marT="41785" marB="417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9926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6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marL="83558" marR="83558" marT="41785" marB="4178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Excellent (Example of World-class or Leading Practices)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The QA practice to fulfil the criterion is considered to be excellent or example of world-class practices in the field.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3399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Evidences support that it has been innovatively implemented.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660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Performance of the QA practice shows excellent results and outstanding improvement trends.</a:t>
                      </a:r>
                      <a:r>
                        <a:rPr kumimoji="0" lang="en-US" altLang="x-none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</a:t>
                      </a:r>
                    </a:p>
                  </a:txBody>
                  <a:tcPr marL="83558" marR="83558" marT="41785" marB="4178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09E7F8A-C518-451E-B2AA-3929732ACF66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184710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C235-51E9-6F4F-B0E2-58F2F834E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3498"/>
            <a:ext cx="5816600" cy="828000"/>
          </a:xfrm>
        </p:spPr>
        <p:txBody>
          <a:bodyPr/>
          <a:lstStyle/>
          <a:p>
            <a:r>
              <a:rPr lang="en-US" dirty="0"/>
              <a:t>A.  </a:t>
            </a:r>
            <a:r>
              <a:rPr lang="en-US" dirty="0" err="1"/>
              <a:t>Programme</a:t>
            </a:r>
            <a:r>
              <a:rPr lang="en-US" dirty="0"/>
              <a:t>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D220F-DEF4-4649-8F1C-FF02468FB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05157" y="1353381"/>
            <a:ext cx="10819912" cy="4860329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1272"/>
              </a:spcBef>
              <a:buNone/>
            </a:pPr>
            <a:r>
              <a:rPr lang="en-US" dirty="0"/>
              <a:t>Strength</a:t>
            </a:r>
          </a:p>
          <a:p>
            <a:pPr>
              <a:lnSpc>
                <a:spcPct val="120000"/>
              </a:lnSpc>
              <a:spcBef>
                <a:spcPts val="1272"/>
              </a:spcBef>
            </a:pPr>
            <a:endParaRPr lang="en-US" sz="2400" b="0" dirty="0"/>
          </a:p>
          <a:p>
            <a:pPr>
              <a:lnSpc>
                <a:spcPct val="120000"/>
              </a:lnSpc>
              <a:spcBef>
                <a:spcPts val="1272"/>
              </a:spcBef>
            </a:pPr>
            <a:endParaRPr lang="en-US" sz="2400" b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B5D96D-3642-4245-89E4-7E13420AF265}"/>
              </a:ext>
            </a:extLst>
          </p:cNvPr>
          <p:cNvSpPr txBox="1"/>
          <p:nvPr/>
        </p:nvSpPr>
        <p:spPr>
          <a:xfrm>
            <a:off x="6426200" y="194063"/>
            <a:ext cx="29546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1. Expected Learning Outcomes	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 Programme Structure and Content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3. Teaching and Learning Approach	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4. Student Assessment	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A1D489B-A586-4749-97EF-389F8DF73B7A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44709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2D53E4-73D9-9A41-8265-23448B1A7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599" y="1184066"/>
            <a:ext cx="11121483" cy="5372310"/>
          </a:xfrm>
        </p:spPr>
        <p:txBody>
          <a:bodyPr/>
          <a:lstStyle/>
          <a:p>
            <a:pPr marL="0" indent="0">
              <a:spcBef>
                <a:spcPts val="1272"/>
              </a:spcBef>
              <a:buNone/>
            </a:pPr>
            <a:r>
              <a:rPr lang="en-US" dirty="0"/>
              <a:t>Areas for Improvement</a:t>
            </a:r>
          </a:p>
          <a:p>
            <a:pPr>
              <a:spcBef>
                <a:spcPts val="1272"/>
              </a:spcBef>
            </a:pPr>
            <a:endParaRPr lang="en-US" sz="2400" b="0" dirty="0"/>
          </a:p>
          <a:p>
            <a:pPr>
              <a:spcBef>
                <a:spcPts val="1272"/>
              </a:spcBef>
            </a:pPr>
            <a:endParaRPr lang="en-US" sz="2400" b="0" dirty="0"/>
          </a:p>
          <a:p>
            <a:pPr>
              <a:spcBef>
                <a:spcPts val="1272"/>
              </a:spcBef>
            </a:pPr>
            <a:endParaRPr lang="en-US" sz="2400" b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ADC235-51E9-6F4F-B0E2-58F2F834E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3498"/>
            <a:ext cx="5816600" cy="828000"/>
          </a:xfrm>
        </p:spPr>
        <p:txBody>
          <a:bodyPr/>
          <a:lstStyle/>
          <a:p>
            <a:r>
              <a:rPr lang="en-US" dirty="0"/>
              <a:t>A.  </a:t>
            </a:r>
            <a:r>
              <a:rPr lang="en-US" dirty="0" err="1"/>
              <a:t>Programme</a:t>
            </a:r>
            <a:r>
              <a:rPr lang="en-US" dirty="0"/>
              <a:t> Criteria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B5D96D-3642-4245-89E4-7E13420AF265}"/>
              </a:ext>
            </a:extLst>
          </p:cNvPr>
          <p:cNvSpPr txBox="1"/>
          <p:nvPr/>
        </p:nvSpPr>
        <p:spPr>
          <a:xfrm>
            <a:off x="6426200" y="194063"/>
            <a:ext cx="295465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1. Expected Learning Outcomes	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2. Programme Structure and Content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3. Teaching and Learning Approach	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4. Student Assessment	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358E87F-BE36-4656-BEDA-523C3E44AFA5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38637372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ADC235-51E9-6F4F-B0E2-58F2F834E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53498"/>
            <a:ext cx="5816600" cy="828000"/>
          </a:xfrm>
        </p:spPr>
        <p:txBody>
          <a:bodyPr/>
          <a:lstStyle/>
          <a:p>
            <a:r>
              <a:rPr lang="en-US" dirty="0"/>
              <a:t>B.  Resources Criteria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D220F-DEF4-4649-8F1C-FF02468FB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184065"/>
            <a:ext cx="10980000" cy="5362785"/>
          </a:xfrm>
        </p:spPr>
        <p:txBody>
          <a:bodyPr/>
          <a:lstStyle/>
          <a:p>
            <a:pPr marL="0" indent="0">
              <a:spcBef>
                <a:spcPts val="1272"/>
              </a:spcBef>
              <a:spcAft>
                <a:spcPts val="600"/>
              </a:spcAft>
              <a:buNone/>
            </a:pPr>
            <a:r>
              <a:rPr lang="en-US" dirty="0"/>
              <a:t>Strength</a:t>
            </a:r>
          </a:p>
          <a:p>
            <a:pPr marL="0" indent="0">
              <a:spcBef>
                <a:spcPts val="1272"/>
              </a:spcBef>
              <a:spcAft>
                <a:spcPts val="600"/>
              </a:spcAft>
              <a:buNone/>
            </a:pPr>
            <a:endParaRPr lang="en-GB" sz="18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spcBef>
                <a:spcPts val="1272"/>
              </a:spcBef>
              <a:spcAft>
                <a:spcPts val="600"/>
              </a:spcAft>
            </a:pPr>
            <a:endParaRPr lang="en-US" sz="2400" b="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B5D96D-3642-4245-89E4-7E13420AF265}"/>
              </a:ext>
            </a:extLst>
          </p:cNvPr>
          <p:cNvSpPr txBox="1"/>
          <p:nvPr/>
        </p:nvSpPr>
        <p:spPr>
          <a:xfrm>
            <a:off x="6426200" y="194063"/>
            <a:ext cx="214674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5.    Academic Staff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6.    Student Support Services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7.    Facilities and Infrastructure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84D27C-A972-4826-BA0D-533879E66A71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1313340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2D53E4-73D9-9A41-8265-23448B1A78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9378" y="764770"/>
            <a:ext cx="11166088" cy="5372310"/>
          </a:xfrm>
        </p:spPr>
        <p:txBody>
          <a:bodyPr/>
          <a:lstStyle/>
          <a:p>
            <a:pPr marL="0" indent="0">
              <a:spcBef>
                <a:spcPts val="672"/>
              </a:spcBef>
              <a:spcAft>
                <a:spcPts val="600"/>
              </a:spcAft>
              <a:buNone/>
            </a:pPr>
            <a:r>
              <a:rPr lang="en-US" dirty="0"/>
              <a:t>Areas for Improvement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ADC235-51E9-6F4F-B0E2-58F2F834E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0217" y="0"/>
            <a:ext cx="5816600" cy="828000"/>
          </a:xfrm>
        </p:spPr>
        <p:txBody>
          <a:bodyPr/>
          <a:lstStyle/>
          <a:p>
            <a:r>
              <a:rPr lang="en-US" dirty="0"/>
              <a:t>B.  Resources Criteria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B5D96D-3642-4245-89E4-7E13420AF265}"/>
              </a:ext>
            </a:extLst>
          </p:cNvPr>
          <p:cNvSpPr txBox="1"/>
          <p:nvPr/>
        </p:nvSpPr>
        <p:spPr>
          <a:xfrm>
            <a:off x="6426200" y="194063"/>
            <a:ext cx="2146742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5.    Academic Staff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6.    Student Support Services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7.    Facilities and Infrastructure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509D564-8986-4DCD-B896-D9D4957781F3}"/>
              </a:ext>
            </a:extLst>
          </p:cNvPr>
          <p:cNvSpPr txBox="1"/>
          <p:nvPr/>
        </p:nvSpPr>
        <p:spPr>
          <a:xfrm>
            <a:off x="10377325" y="194629"/>
            <a:ext cx="14858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Version 4.0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102529991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16518</TotalTime>
  <Words>577</Words>
  <Application>Microsoft Office PowerPoint</Application>
  <PresentationFormat>Widescreen</PresentationFormat>
  <Paragraphs>115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Myriad Pro</vt:lpstr>
      <vt:lpstr>Default Design</vt:lpstr>
      <vt:lpstr>AUN-QA Programme Assessment …………………………. Srinakharinwirot University (SWU) ……………………...</vt:lpstr>
      <vt:lpstr>AUN-QA at Programme Level  (4th Version)</vt:lpstr>
      <vt:lpstr>AUN-QA Programme Level Criteria</vt:lpstr>
      <vt:lpstr>Rating Scale</vt:lpstr>
      <vt:lpstr>Rating Scale</vt:lpstr>
      <vt:lpstr>A.  Programme Criteria</vt:lpstr>
      <vt:lpstr>A.  Programme Criteria</vt:lpstr>
      <vt:lpstr>B.  Resources Criteria</vt:lpstr>
      <vt:lpstr>B.  Resources Criteria</vt:lpstr>
      <vt:lpstr>C.  Result Criterion</vt:lpstr>
      <vt:lpstr>C.  Result Criterion</vt:lpstr>
      <vt:lpstr>PowerPoint Presentation</vt:lpstr>
    </vt:vector>
  </TitlesOfParts>
  <Company>NUS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Sharing Workshop for New AUN QA Assessors</dc:title>
  <dc:creator>oqmocb</dc:creator>
  <cp:lastModifiedBy>Kamonchanok Wuiyano</cp:lastModifiedBy>
  <cp:revision>1079</cp:revision>
  <cp:lastPrinted>2022-03-16T02:08:04Z</cp:lastPrinted>
  <dcterms:created xsi:type="dcterms:W3CDTF">2005-01-04T02:20:09Z</dcterms:created>
  <dcterms:modified xsi:type="dcterms:W3CDTF">2022-04-19T06:53:49Z</dcterms:modified>
</cp:coreProperties>
</file>